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50A94E-2691-4BD0-A844-20FAE8F0401B}" type="datetimeFigureOut">
              <a:rPr lang="hu-HU" smtClean="0"/>
              <a:t>2012.04.23.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498AAD-E5A2-44C3-8417-BB7DD2BDD181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-dokumentum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-dokumentum2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Magyar Hidrológiai Társaság hozzászólása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Dr. Váradi József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Mezőgazdasági Vízgazdálkodási Szakosztály elnöke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2012 április. 24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Vidékfejlesztési Minisztérium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figyelmüket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8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5"/>
          </a:xfrm>
        </p:spPr>
        <p:txBody>
          <a:bodyPr/>
          <a:lstStyle/>
          <a:p>
            <a:r>
              <a:rPr lang="hu-HU" dirty="0" smtClean="0"/>
              <a:t>95 év óta működő tudományos társadalmi szervezet (</a:t>
            </a:r>
            <a:r>
              <a:rPr lang="hu-HU" i="1" dirty="0" smtClean="0"/>
              <a:t>a Magyar Földtani Társulat Hidrológiai Szakosztályának jogutódja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pt-BR" i="1" dirty="0"/>
              <a:t>„A Társaság a hidrológia és rokontudományai, azaz </a:t>
            </a:r>
            <a:r>
              <a:rPr lang="pt-BR" i="1" dirty="0" smtClean="0"/>
              <a:t>a</a:t>
            </a:r>
            <a:r>
              <a:rPr lang="hu-HU" i="1" dirty="0" smtClean="0"/>
              <a:t> vízzel </a:t>
            </a:r>
            <a:r>
              <a:rPr lang="hu-HU" i="1" dirty="0"/>
              <a:t>foglalkozó tudományok és szakterületek </a:t>
            </a:r>
            <a:r>
              <a:rPr lang="hu-HU" i="1" dirty="0" smtClean="0"/>
              <a:t>művelésére</a:t>
            </a:r>
            <a:r>
              <a:rPr lang="hu-HU" i="1" dirty="0"/>
              <a:t> </a:t>
            </a:r>
            <a:r>
              <a:rPr lang="hu-HU" i="1" dirty="0" smtClean="0"/>
              <a:t>alakult </a:t>
            </a:r>
            <a:r>
              <a:rPr lang="hu-HU" i="1" dirty="0"/>
              <a:t>társadalmi, tudományos és szakmai egyesület</a:t>
            </a:r>
            <a:r>
              <a:rPr lang="hu-HU" i="1" dirty="0" smtClean="0"/>
              <a:t>.”</a:t>
            </a:r>
          </a:p>
          <a:p>
            <a:pPr marL="0" indent="0">
              <a:buNone/>
            </a:pPr>
            <a:r>
              <a:rPr lang="hu-HU" i="1" dirty="0"/>
              <a:t> </a:t>
            </a:r>
            <a:r>
              <a:rPr lang="hu-HU" b="1" i="1" dirty="0"/>
              <a:t>N</a:t>
            </a:r>
            <a:r>
              <a:rPr lang="hu-HU" b="1" i="1" dirty="0" smtClean="0"/>
              <a:t>em profit orientált szervezet</a:t>
            </a:r>
          </a:p>
          <a:p>
            <a:pPr marL="0" indent="0">
              <a:buNone/>
            </a:pPr>
            <a:r>
              <a:rPr lang="hu-HU" b="1" i="1" dirty="0" smtClean="0"/>
              <a:t>Tevékenységünk kulcs szavai: hagyomány és fejlődés</a:t>
            </a:r>
          </a:p>
          <a:p>
            <a:pPr marL="0" indent="0">
              <a:buNone/>
            </a:pPr>
            <a:endParaRPr lang="hu-HU" b="1" i="1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MHT tradíciói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26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Központi irányítás, választott tisztségviselők</a:t>
            </a:r>
          </a:p>
          <a:p>
            <a:pPr marL="0" indent="0">
              <a:buNone/>
            </a:pPr>
            <a:r>
              <a:rPr lang="hu-HU" dirty="0" smtClean="0"/>
              <a:t>Taglétszám: 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Egyéni  2900 fő és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                                          Jogi </a:t>
            </a:r>
            <a:r>
              <a:rPr lang="hu-HU" smtClean="0"/>
              <a:t>tagok 146 db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Gazdálkodás: 43-48 millió Ft/év</a:t>
            </a:r>
          </a:p>
          <a:p>
            <a:pPr marL="0" indent="0">
              <a:buNone/>
            </a:pPr>
            <a:r>
              <a:rPr lang="hu-HU" dirty="0" smtClean="0"/>
              <a:t>Stratégia: 2007-2011, illetve 2012-2014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MHT szervezete és célkitűzései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45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hu-HU" dirty="0" smtClean="0"/>
              <a:t>Központi szakosztályok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94722"/>
              </p:ext>
            </p:extLst>
          </p:nvPr>
        </p:nvGraphicFramePr>
        <p:xfrm>
          <a:off x="1630363" y="1248148"/>
          <a:ext cx="6254005" cy="513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kumentum" r:id="rId4" imgW="5880988" imgH="4827311" progId="Word.Document.12">
                  <p:embed/>
                </p:oleObj>
              </mc:Choice>
              <mc:Fallback>
                <p:oleObj name="Dokumentum" r:id="rId4" imgW="5880988" imgH="4827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0363" y="1248148"/>
                        <a:ext cx="6254005" cy="5133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0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772058"/>
              </p:ext>
            </p:extLst>
          </p:nvPr>
        </p:nvGraphicFramePr>
        <p:xfrm>
          <a:off x="1835696" y="1124751"/>
          <a:ext cx="5400600" cy="5552694"/>
        </p:xfrm>
        <a:graphic>
          <a:graphicData uri="http://schemas.openxmlformats.org/drawingml/2006/table">
            <a:tbl>
              <a:tblPr firstRow="1" firstCol="1" bandRow="1"/>
              <a:tblGrid>
                <a:gridCol w="5400600"/>
              </a:tblGrid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3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hu-HU" dirty="0" smtClean="0"/>
              <a:t>Az MHT területi szervezetei</a:t>
            </a: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45484"/>
              </p:ext>
            </p:extLst>
          </p:nvPr>
        </p:nvGraphicFramePr>
        <p:xfrm>
          <a:off x="1650999" y="1096028"/>
          <a:ext cx="6270706" cy="564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kumentum" r:id="rId4" imgW="5841349" imgH="5259118" progId="Word.Document.12">
                  <p:embed/>
                </p:oleObj>
              </mc:Choice>
              <mc:Fallback>
                <p:oleObj name="Dokumentum" r:id="rId4" imgW="5841349" imgH="5259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0999" y="1096028"/>
                        <a:ext cx="6270706" cy="5645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4006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hu-HU" dirty="0" smtClean="0"/>
              <a:t>A taglétszám folyamatos növelése, amit a szakmai egységesség iránti igény támogat</a:t>
            </a:r>
          </a:p>
          <a:p>
            <a:pPr algn="just"/>
            <a:r>
              <a:rPr lang="hu-HU" dirty="0">
                <a:latin typeface="Times New Roman"/>
                <a:ea typeface="Times New Roman"/>
              </a:rPr>
              <a:t>Elkötelezett törekvésünk annak elérése, hogy az MHT tagjának lenni érdemes legyen és rangot jelentsen</a:t>
            </a:r>
            <a:r>
              <a:rPr lang="hu-HU" dirty="0" smtClean="0"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hu-HU" dirty="0">
                <a:latin typeface="Times New Roman"/>
                <a:ea typeface="Times New Roman"/>
              </a:rPr>
              <a:t>Ennek érdekében folyamatosan keressük azokat a működési, rendezvényi és kapcsolati formákat, amelyek igazodnak az információs forradalom eszközrendszeréhez, a változó világhoz</a:t>
            </a:r>
            <a:r>
              <a:rPr lang="hu-HU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hu-HU" dirty="0">
                <a:latin typeface="Times New Roman"/>
                <a:ea typeface="Times New Roman"/>
              </a:rPr>
              <a:t>A Társaságban viselt </a:t>
            </a:r>
            <a:r>
              <a:rPr lang="hu-HU" dirty="0" smtClean="0">
                <a:latin typeface="Times New Roman"/>
                <a:ea typeface="Times New Roman"/>
              </a:rPr>
              <a:t>tagság </a:t>
            </a:r>
            <a:r>
              <a:rPr lang="hu-HU" dirty="0">
                <a:latin typeface="Times New Roman"/>
                <a:ea typeface="Times New Roman"/>
              </a:rPr>
              <a:t>vonzerejét elsősorban az általunk is növelhető kapcsolati tőke és tudásbázis gyarapítására kívánjuk alapozni</a:t>
            </a:r>
            <a:r>
              <a:rPr lang="hu-HU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hu-HU" dirty="0" smtClean="0">
                <a:latin typeface="Times New Roman"/>
                <a:ea typeface="Times New Roman"/>
                <a:cs typeface="Times New Roman"/>
              </a:rPr>
              <a:t>Társaságunk </a:t>
            </a:r>
            <a:r>
              <a:rPr lang="hu-HU" dirty="0">
                <a:latin typeface="Times New Roman"/>
                <a:ea typeface="Times New Roman"/>
                <a:cs typeface="Times New Roman"/>
              </a:rPr>
              <a:t>továbbra is valamennyi vízzel foglalkozó szakember egyesülete kíván lenni, függetlenül attól, hogy ki milyen szervezeti alárendeltségben tevékenykedik.</a:t>
            </a:r>
            <a:endParaRPr lang="hu-HU" sz="1200" dirty="0">
              <a:latin typeface="Arial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endParaRPr lang="hu-HU" dirty="0" smtClean="0">
              <a:latin typeface="Times New Roman"/>
              <a:ea typeface="Times New Roman"/>
            </a:endParaRPr>
          </a:p>
          <a:p>
            <a:pPr algn="just">
              <a:spcAft>
                <a:spcPts val="600"/>
              </a:spcAft>
            </a:pPr>
            <a:endParaRPr lang="hu-HU" dirty="0">
              <a:latin typeface="Times New Roman"/>
              <a:ea typeface="Times New Roman"/>
            </a:endParaRPr>
          </a:p>
          <a:p>
            <a:endParaRPr lang="hu-HU" dirty="0" smtClean="0">
              <a:latin typeface="Times New Roman"/>
              <a:ea typeface="Times New Roman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hu-HU" dirty="0" smtClean="0"/>
              <a:t>Az új stratégia néhány alapvetése: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Előadó ülések 200 db/év</a:t>
            </a:r>
          </a:p>
          <a:p>
            <a:r>
              <a:rPr lang="hu-HU" dirty="0" smtClean="0"/>
              <a:t>Vándorgyűlések</a:t>
            </a:r>
          </a:p>
          <a:p>
            <a:r>
              <a:rPr lang="hu-HU" dirty="0" smtClean="0"/>
              <a:t>Folyóiratok: Hidrológiai Tájékoztató, Hidrológiai Közlöny</a:t>
            </a:r>
          </a:p>
          <a:p>
            <a:r>
              <a:rPr lang="hu-HU" dirty="0" smtClean="0"/>
              <a:t>Vitális Sándor szakirodalmi nívódíj</a:t>
            </a:r>
          </a:p>
          <a:p>
            <a:r>
              <a:rPr lang="hu-HU" dirty="0" err="1" smtClean="0"/>
              <a:t>Lászlóffy</a:t>
            </a:r>
            <a:r>
              <a:rPr lang="hu-HU" dirty="0" smtClean="0"/>
              <a:t> </a:t>
            </a:r>
            <a:r>
              <a:rPr lang="hu-HU" dirty="0" err="1" smtClean="0"/>
              <a:t>Woldemár</a:t>
            </a:r>
            <a:r>
              <a:rPr lang="hu-HU" dirty="0" smtClean="0"/>
              <a:t> diploma pályázat</a:t>
            </a:r>
          </a:p>
          <a:p>
            <a:r>
              <a:rPr lang="hu-HU" dirty="0" smtClean="0"/>
              <a:t>Sajó Elemér középiskolai szakdolgozat pályázat</a:t>
            </a:r>
          </a:p>
          <a:p>
            <a:r>
              <a:rPr lang="hu-HU" dirty="0"/>
              <a:t>Szakmai  szövetségek, megállapodások (Bökényi nyilatkozat) </a:t>
            </a:r>
          </a:p>
          <a:p>
            <a:r>
              <a:rPr lang="hu-HU" dirty="0" smtClean="0"/>
              <a:t>Kitüntetések: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stratégia megvalósításának eszközrendszere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25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5" y="3231951"/>
            <a:ext cx="3528129" cy="350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115616" y="3326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</a:rPr>
              <a:t>Kitüntetések</a:t>
            </a:r>
            <a:endParaRPr lang="hu-H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9154"/>
            <a:ext cx="4824272" cy="328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603448"/>
            <a:ext cx="4357389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0124"/>
            <a:ext cx="3528392" cy="457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1683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444208" y="116632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/>
              <a:t>Kvassay</a:t>
            </a:r>
            <a:r>
              <a:rPr lang="hu-HU" sz="2800" b="1" dirty="0" smtClean="0"/>
              <a:t> J 1992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63888" y="98072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solidFill>
                  <a:schemeClr val="bg2"/>
                </a:solidFill>
              </a:rPr>
              <a:t>Schafarzik</a:t>
            </a:r>
            <a:r>
              <a:rPr lang="hu-HU" sz="2800" b="1" dirty="0" smtClean="0">
                <a:solidFill>
                  <a:schemeClr val="bg2"/>
                </a:solidFill>
              </a:rPr>
              <a:t> F 1942</a:t>
            </a:r>
            <a:endParaRPr lang="hu-HU" sz="2800" b="1" dirty="0">
              <a:solidFill>
                <a:schemeClr val="bg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5404" y="36450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Bogdáfy</a:t>
            </a:r>
            <a:r>
              <a:rPr 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Ö 1951</a:t>
            </a:r>
            <a:endParaRPr lang="hu-HU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1</a:t>
            </a:r>
            <a:r>
              <a:rPr lang="hu-HU" b="1" dirty="0" smtClean="0">
                <a:solidFill>
                  <a:srgbClr val="FF0000"/>
                </a:solidFill>
              </a:rPr>
              <a:t>. A 2014. évi EU pályázatok előkészítése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A VKI feladatainak teljesítése, különösen a VGT továbbvitele</a:t>
            </a:r>
          </a:p>
          <a:p>
            <a:pPr>
              <a:buFont typeface="Wingdings" pitchFamily="2" charset="2"/>
              <a:buChar char="§"/>
            </a:pPr>
            <a:r>
              <a:rPr lang="hu-H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Tározási</a:t>
            </a:r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programok minden szakterületen :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VTT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Belvíz reform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Dombvidéki vízgazdálkodás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Térségi vízszétosztás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Belterületi vízgazdálkodás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2. Vízügyi K+F és tudomány fejlesztése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Specializálódott egyetemi</a:t>
            </a:r>
            <a:r>
              <a:rPr lang="hu-HU" smtClean="0"/>
              <a:t>, vállalati  </a:t>
            </a:r>
            <a:r>
              <a:rPr lang="hu-HU" dirty="0" smtClean="0"/>
              <a:t>kutatások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VITUKI felszámolás alatt                      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 Nem hasznosuló kutatások, a szakemberek elvesznek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Az MHT az ismeret terjesztést tudja teljesíteni, DE</a:t>
            </a:r>
          </a:p>
          <a:p>
            <a:pPr>
              <a:buFont typeface="Wingdings" pitchFamily="2" charset="2"/>
              <a:buChar char="§"/>
            </a:pPr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Akadémiai vízügyi kutató hely kell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Amit fontosnak tartunk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4211960" y="49186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12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898</TotalTime>
  <Words>336</Words>
  <Application>Microsoft Office PowerPoint</Application>
  <PresentationFormat>Diavetítés a képernyőre (4:3 oldalarány)</PresentationFormat>
  <Paragraphs>60</Paragraphs>
  <Slides>10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2" baseType="lpstr">
      <vt:lpstr>Hullám</vt:lpstr>
      <vt:lpstr>Dokumentum</vt:lpstr>
      <vt:lpstr>A Magyar Hidrológiai Társaság hozzászólása</vt:lpstr>
      <vt:lpstr>Az MHT tradíciói </vt:lpstr>
      <vt:lpstr>Az MHT szervezete és célkitűzései</vt:lpstr>
      <vt:lpstr>Központi szakosztályok</vt:lpstr>
      <vt:lpstr>Az MHT területi szervezetei</vt:lpstr>
      <vt:lpstr>Az új stratégia néhány alapvetése:</vt:lpstr>
      <vt:lpstr>A stratégia megvalósításának eszközrendszere</vt:lpstr>
      <vt:lpstr>PowerPoint bemutató</vt:lpstr>
      <vt:lpstr>Amit fontosnak tartunk</vt:lpstr>
      <vt:lpstr>Köszönöm a figyelmüket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Hidrológiai Társaság hozzászólása</dc:title>
  <dc:creator>váradi</dc:creator>
  <cp:lastModifiedBy>váradi</cp:lastModifiedBy>
  <cp:revision>30</cp:revision>
  <dcterms:created xsi:type="dcterms:W3CDTF">2012-04-21T15:13:37Z</dcterms:created>
  <dcterms:modified xsi:type="dcterms:W3CDTF">2012-04-23T07:48:11Z</dcterms:modified>
</cp:coreProperties>
</file>